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2"/>
  </p:notesMasterIdLst>
  <p:handoutMasterIdLst>
    <p:handoutMasterId r:id="rId23"/>
  </p:handoutMasterIdLst>
  <p:sldIdLst>
    <p:sldId id="303" r:id="rId5"/>
    <p:sldId id="333" r:id="rId6"/>
    <p:sldId id="320" r:id="rId7"/>
    <p:sldId id="324" r:id="rId8"/>
    <p:sldId id="325" r:id="rId9"/>
    <p:sldId id="307" r:id="rId10"/>
    <p:sldId id="327" r:id="rId11"/>
    <p:sldId id="309" r:id="rId12"/>
    <p:sldId id="332" r:id="rId13"/>
    <p:sldId id="335" r:id="rId14"/>
    <p:sldId id="331" r:id="rId15"/>
    <p:sldId id="329" r:id="rId16"/>
    <p:sldId id="311" r:id="rId17"/>
    <p:sldId id="328" r:id="rId18"/>
    <p:sldId id="323" r:id="rId19"/>
    <p:sldId id="313" r:id="rId20"/>
    <p:sldId id="330" r:id="rId21"/>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7D01DC-236F-448D-84F3-7A48C6ACFD64}" v="1" dt="2021-08-20T10:36:49.696"/>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29" autoAdjust="0"/>
    <p:restoredTop sz="93979" autoAdjust="0"/>
  </p:normalViewPr>
  <p:slideViewPr>
    <p:cSldViewPr snapToGrid="0">
      <p:cViewPr>
        <p:scale>
          <a:sx n="50" d="100"/>
          <a:sy n="50" d="100"/>
        </p:scale>
        <p:origin x="981" y="21"/>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5E7D01DC-236F-448D-84F3-7A48C6ACFD64}"/>
    <pc:docChg chg="modSld">
      <pc:chgData name="Thomas Tovinger" userId="d52090d9-82c6-45ae-b052-95c46e96cc30" providerId="ADAL" clId="{5E7D01DC-236F-448D-84F3-7A48C6ACFD64}" dt="2021-08-20T10:37:43.665" v="10" actId="20577"/>
      <pc:docMkLst>
        <pc:docMk/>
      </pc:docMkLst>
      <pc:sldChg chg="modSp">
        <pc:chgData name="Thomas Tovinger" userId="d52090d9-82c6-45ae-b052-95c46e96cc30" providerId="ADAL" clId="{5E7D01DC-236F-448D-84F3-7A48C6ACFD64}" dt="2021-08-20T10:36:49.693" v="0" actId="1076"/>
        <pc:sldMkLst>
          <pc:docMk/>
          <pc:sldMk cId="0" sldId="303"/>
        </pc:sldMkLst>
        <pc:spChg chg="mod">
          <ac:chgData name="Thomas Tovinger" userId="d52090d9-82c6-45ae-b052-95c46e96cc30" providerId="ADAL" clId="{5E7D01DC-236F-448D-84F3-7A48C6ACFD64}" dt="2021-08-20T10:36:49.693" v="0" actId="1076"/>
          <ac:spMkLst>
            <pc:docMk/>
            <pc:sldMk cId="0" sldId="303"/>
            <ac:spMk id="9219" creationId="{352870EE-D312-45B2-945A-64CA5A09CCAB}"/>
          </ac:spMkLst>
        </pc:spChg>
      </pc:sldChg>
      <pc:sldChg chg="modSp mod">
        <pc:chgData name="Thomas Tovinger" userId="d52090d9-82c6-45ae-b052-95c46e96cc30" providerId="ADAL" clId="{5E7D01DC-236F-448D-84F3-7A48C6ACFD64}" dt="2021-08-20T10:37:43.665" v="10" actId="20577"/>
        <pc:sldMkLst>
          <pc:docMk/>
          <pc:sldMk cId="2149436364" sldId="325"/>
        </pc:sldMkLst>
        <pc:spChg chg="mod">
          <ac:chgData name="Thomas Tovinger" userId="d52090d9-82c6-45ae-b052-95c46e96cc30" providerId="ADAL" clId="{5E7D01DC-236F-448D-84F3-7A48C6ACFD64}" dt="2021-08-20T10:37:43.665" v="10" actId="20577"/>
          <ac:spMkLst>
            <pc:docMk/>
            <pc:sldMk cId="2149436364" sldId="325"/>
            <ac:spMk id="11267" creationId="{35FC3D26-6967-4E55-9DEF-BA9580F3490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8/20/2021</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8/20/2021</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4</a:t>
            </a:fld>
            <a:endParaRPr lang="en-GB" altLang="en-US" dirty="0"/>
          </a:p>
        </p:txBody>
      </p:sp>
    </p:spTree>
    <p:extLst>
      <p:ext uri="{BB962C8B-B14F-4D97-AF65-F5344CB8AC3E}">
        <p14:creationId xmlns:p14="http://schemas.microsoft.com/office/powerpoint/2010/main" val="3150456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7</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8</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11</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15</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987566" cy="284163"/>
          </a:xfrm>
          <a:prstGeom prst="rect">
            <a:avLst/>
          </a:prstGeom>
          <a:noFill/>
        </p:spPr>
        <p:txBody>
          <a:bodyPr anchor="ctr">
            <a:noAutofit/>
          </a:bodyPr>
          <a:lstStyle/>
          <a:p>
            <a:pPr>
              <a:defRPr/>
            </a:pPr>
            <a:r>
              <a:rPr lang="en-GB" sz="900" spc="300" dirty="0">
                <a:solidFill>
                  <a:schemeClr val="bg1"/>
                </a:solidFill>
              </a:rPr>
              <a:t> </a:t>
            </a:r>
            <a:r>
              <a:rPr lang="en-GB" sz="900" spc="300" dirty="0"/>
              <a:t>SA5#138e E-meeting 23-31 August 2021</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2021</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1"/>
            <a:ext cx="4795837" cy="255588"/>
          </a:xfrm>
          <a:prstGeom prst="rect">
            <a:avLst/>
          </a:prstGeom>
          <a:noFill/>
        </p:spPr>
        <p:txBody>
          <a:bodyPr anchor="ctr">
            <a:normAutofit/>
          </a:bodyPr>
          <a:lstStyle/>
          <a:p>
            <a:pPr>
              <a:defRPr/>
            </a:pPr>
            <a:r>
              <a:rPr lang="en-GB" spc="300" dirty="0"/>
              <a:t>SA5#138e E-meeting 23-31 August 2021</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2021</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600456" y="3429000"/>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SA5#138e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S5-214002</a:t>
            </a: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58089" y="380322"/>
            <a:ext cx="6827838" cy="498475"/>
          </a:xfrm>
        </p:spPr>
        <p:txBody>
          <a:bodyPr/>
          <a:lstStyle/>
          <a:p>
            <a:r>
              <a:rPr lang="en-US" altLang="en-US" dirty="0"/>
              <a:t>Process (5)</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219515" y="1573015"/>
            <a:ext cx="8388350" cy="5487988"/>
          </a:xfrm>
        </p:spPr>
        <p:txBody>
          <a:bodyPr/>
          <a:lstStyle/>
          <a:p>
            <a:pPr lvl="3">
              <a:defRPr/>
            </a:pPr>
            <a:r>
              <a:rPr lang="en-GB" sz="1600" dirty="0"/>
              <a:t>New </a:t>
            </a:r>
            <a:r>
              <a:rPr lang="en-GB" sz="1600" dirty="0" err="1"/>
              <a:t>tdocs</a:t>
            </a:r>
            <a:r>
              <a:rPr lang="en-GB" sz="1600" dirty="0"/>
              <a:t> created during the meeting should always have a separate thread, even if they relate to an existing tdoc group, to avoid renaming the thread title.</a:t>
            </a:r>
            <a:endParaRPr lang="en-US" altLang="en-US" sz="1600" dirty="0"/>
          </a:p>
          <a:p>
            <a:pPr lvl="3">
              <a:defRPr/>
            </a:pPr>
            <a:r>
              <a:rPr lang="en-GB" altLang="en-US" sz="1600" b="1" dirty="0"/>
              <a:t>If two Tdocs are merged, </a:t>
            </a:r>
            <a:r>
              <a:rPr lang="en-GB" altLang="en-US" sz="1600" dirty="0"/>
              <a:t>e.g. xx1 and xx2, the status of xx2 shall be recorded as “merged in revision of xx1” (as the final tdoc# for the merged document is not known at the time of merge). </a:t>
            </a:r>
            <a:r>
              <a:rPr lang="en-US" altLang="en-US" sz="1600" dirty="0"/>
              <a:t>I</a:t>
            </a:r>
            <a:r>
              <a:rPr lang="en-US" sz="1600" dirty="0"/>
              <a:t>f the merged tdoc revision of xx1 is not agreed/approved, this anyway needs be allocated a tdoc# which will have the “Noted/not pursued” status.</a:t>
            </a:r>
          </a:p>
          <a:p>
            <a:pPr lvl="3">
              <a:defRPr/>
            </a:pPr>
            <a:r>
              <a:rPr lang="en-GB" sz="1600" dirty="0"/>
              <a:t>For CR which has mirrors: a single thread should be created for the original CR, which also covers the mirrors. In the email body, mirror Tdoc# should be indicated, with dedicated comment if any. </a:t>
            </a:r>
          </a:p>
          <a:p>
            <a:pPr lvl="3">
              <a:defRPr/>
            </a:pPr>
            <a:endParaRPr lang="en-GB" sz="1600" dirty="0">
              <a:highlight>
                <a:srgbClr val="00FFFF"/>
              </a:highlight>
            </a:endParaRPr>
          </a:p>
          <a:p>
            <a:pPr lvl="3">
              <a:defRPr/>
            </a:pPr>
            <a:endParaRPr lang="en-GB" sz="1600" b="1" dirty="0">
              <a:highlight>
                <a:srgbClr val="00FFFF"/>
              </a:highlight>
            </a:endParaRP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32113176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(6)</a:t>
            </a:r>
            <a:endParaRPr lang="zh-CN" altLang="en-US" dirty="0"/>
          </a:p>
        </p:txBody>
      </p:sp>
      <p:sp>
        <p:nvSpPr>
          <p:cNvPr id="4" name="矩形 3"/>
          <p:cNvSpPr/>
          <p:nvPr/>
        </p:nvSpPr>
        <p:spPr>
          <a:xfrm>
            <a:off x="447944" y="3967948"/>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sp>
        <p:nvSpPr>
          <p:cNvPr id="8" name="矩形 7"/>
          <p:cNvSpPr/>
          <p:nvPr/>
        </p:nvSpPr>
        <p:spPr>
          <a:xfrm>
            <a:off x="236456" y="785538"/>
            <a:ext cx="8563482" cy="3182410"/>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threads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either by ‘copying’ the full comment or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a group email thread, it is recommended to </a:t>
            </a:r>
            <a:r>
              <a:rPr lang="en-US" altLang="zh-CN" sz="1400" b="1" kern="0" dirty="0">
                <a:latin typeface="Calibri"/>
              </a:rPr>
              <a:t>keep the comments table separate for each tdoc</a:t>
            </a: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nvGraphicFramePr>
        <p:xfrm>
          <a:off x="577842" y="450905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9448" y="4279017"/>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t>Comments for &lt;Tdoc-1&gt;:</a:t>
            </a:r>
            <a:endParaRPr kumimoji="0" lang="en-GB" altLang="en-US" sz="400" b="0" i="0" u="none" strike="noStrike" cap="none" normalizeH="0" baseline="0" dirty="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69448" y="5343343"/>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t>Comments for &lt;Tdoc-2&gt;:</a:t>
            </a:r>
            <a:endParaRPr kumimoji="0" lang="en-GB" altLang="en-US" sz="400" b="0" i="0" u="none" strike="noStrike" cap="none" normalizeH="0" baseline="0" dirty="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nvGraphicFramePr>
        <p:xfrm>
          <a:off x="577842" y="5546711"/>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240454621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(7)</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threads</a:t>
            </a:r>
            <a:r>
              <a:rPr lang="en-GB" sz="1800" dirty="0"/>
              <a:t> – coordinator and decision process</a:t>
            </a:r>
            <a:endParaRPr lang="en-GB" altLang="en-US" sz="1800" dirty="0"/>
          </a:p>
          <a:p>
            <a:pPr lvl="3">
              <a:defRPr/>
            </a:pPr>
            <a:r>
              <a:rPr lang="en-GB" sz="1600" dirty="0"/>
              <a:t>The </a:t>
            </a:r>
            <a:r>
              <a:rPr lang="en-GB" sz="1600" b="1" dirty="0"/>
              <a:t>coordinator</a:t>
            </a:r>
            <a:r>
              <a:rPr lang="en-GB" sz="1600" dirty="0"/>
              <a:t> coordinates the discussions and seeks </a:t>
            </a:r>
            <a:r>
              <a:rPr lang="en-US" sz="1600" dirty="0"/>
              <a:t>consensus</a:t>
            </a:r>
            <a:r>
              <a:rPr lang="en-GB" sz="1600" dirty="0"/>
              <a:t>. This may be for a single Tdoc thread (in which case the Tdoc author is the coordinator) or a package of grouped Tdocs (in which case the coordinator is appointed in the “Tdoc sequence proposal” or “CH Agenda and Time Plan”).</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highlight>
                  <a:srgbClr val="FFFF00"/>
                </a:highlight>
              </a:rPr>
              <a:t>Conclusions will </a:t>
            </a:r>
            <a:r>
              <a:rPr lang="en-GB" sz="1600" b="1" u="sng" dirty="0">
                <a:highlight>
                  <a:srgbClr val="FFFF00"/>
                </a:highlight>
              </a:rPr>
              <a:t>not</a:t>
            </a:r>
            <a:r>
              <a:rPr lang="en-GB" sz="1600" b="1" dirty="0">
                <a:highlight>
                  <a:srgbClr val="FFFF00"/>
                </a:highlight>
              </a:rPr>
              <a:t> be declared in each thread but be shown in intermediate and final distributions of the “OAM chair notes and conclusions” (also including </a:t>
            </a:r>
            <a:r>
              <a:rPr lang="en-GB" altLang="en-US" sz="1600" b="1" dirty="0">
                <a:highlight>
                  <a:srgbClr val="FFFF00"/>
                </a:highlight>
              </a:rPr>
              <a:t>agenda 2-5) </a:t>
            </a:r>
            <a:r>
              <a:rPr lang="en-GB" sz="1600" b="1" dirty="0">
                <a:highlight>
                  <a:srgbClr val="FFFF00"/>
                </a:highlight>
              </a:rPr>
              <a:t> and the “CH Agenda &amp; Time plan”.</a:t>
            </a:r>
            <a:r>
              <a:rPr lang="en-GB" sz="1600" b="1" dirty="0"/>
              <a:t> </a:t>
            </a:r>
          </a:p>
          <a:p>
            <a:pPr lvl="3">
              <a:defRPr/>
            </a:pPr>
            <a:r>
              <a:rPr lang="en-GB" sz="1600" dirty="0"/>
              <a:t>Contributions can be provided with final conclusion before the “last comment deadline”: See OAM Process and CH Process slides below.  </a:t>
            </a:r>
          </a:p>
          <a:p>
            <a:pPr lvl="3">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(8)</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6" y="1156526"/>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t>Default time slot to use: 14.00-16.00 CET (15.00-17.00 when DST/CEST)</a:t>
            </a:r>
          </a:p>
          <a:p>
            <a:pPr lvl="3"/>
            <a:r>
              <a:rPr lang="en-GB" altLang="en-US" sz="1600" dirty="0"/>
              <a:t>MCC will set up each call with the web/audio conference tool supported by MCC. </a:t>
            </a:r>
          </a:p>
          <a:p>
            <a:pPr lvl="3"/>
            <a:r>
              <a:rPr lang="en-GB" sz="1600" b="1" dirty="0"/>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agreement for next step.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(9)</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t>Opening SA5 plenary (conf. call; </a:t>
            </a:r>
            <a:r>
              <a:rPr lang="en-GB" sz="1800" b="1" dirty="0"/>
              <a:t>date/time: see slide 4</a:t>
            </a:r>
            <a:r>
              <a:rPr lang="en-GB" altLang="en-US" sz="1800" b="1" dirty="0"/>
              <a:t>)</a:t>
            </a:r>
          </a:p>
          <a:p>
            <a:pPr lvl="2"/>
            <a:r>
              <a:rPr lang="en-GB" sz="1600" dirty="0"/>
              <a:t>Normal agenda:</a:t>
            </a:r>
          </a:p>
          <a:p>
            <a:pPr lvl="3"/>
            <a:r>
              <a:rPr lang="en-GB" sz="1600" dirty="0"/>
              <a:t>SA5 General information (e.g. process, working procedures, calendar)</a:t>
            </a:r>
          </a:p>
          <a:p>
            <a:pPr lvl="3"/>
            <a:r>
              <a:rPr lang="en-GB" altLang="en-US" sz="1600" dirty="0"/>
              <a:t>SA5-level agenda items (2-5.x) initial discussion</a:t>
            </a:r>
          </a:p>
          <a:p>
            <a:pPr marL="914400" lvl="2" indent="0">
              <a:buNone/>
            </a:pPr>
            <a:endParaRPr lang="en-GB" altLang="en-US" sz="1600" dirty="0"/>
          </a:p>
          <a:p>
            <a:pPr lvl="1"/>
            <a:r>
              <a:rPr lang="en-GB" altLang="en-US" sz="1800" b="1" dirty="0"/>
              <a:t>Closing SA5 plenary (conf. call; </a:t>
            </a:r>
            <a:r>
              <a:rPr lang="en-GB" sz="1800" b="1" dirty="0"/>
              <a:t>date/time: see slide 4)</a:t>
            </a:r>
            <a:endParaRPr lang="en-GB" altLang="en-US" sz="1800" b="1" dirty="0"/>
          </a:p>
          <a:p>
            <a:pPr lvl="2"/>
            <a:r>
              <a:rPr lang="en-GB" altLang="en-US" sz="1600" dirty="0"/>
              <a:t>SA5 Closing Plenary Agenda will be organized in the following order:</a:t>
            </a:r>
          </a:p>
          <a:p>
            <a:pPr lvl="3"/>
            <a:r>
              <a:rPr lang="en-GB" sz="1600" dirty="0"/>
              <a:t>SA5 general information</a:t>
            </a:r>
            <a:endParaRPr lang="en-GB" altLang="en-US" sz="1600" dirty="0"/>
          </a:p>
          <a:p>
            <a:pPr lvl="3"/>
            <a:r>
              <a:rPr lang="en-US" altLang="en-US" sz="1600" dirty="0"/>
              <a:t>CH exec report and final (CH) conclusions confirmation</a:t>
            </a:r>
          </a:p>
          <a:p>
            <a:pPr lvl="3"/>
            <a:r>
              <a:rPr lang="en-GB" altLang="en-US" sz="1600" dirty="0"/>
              <a:t>SA5 </a:t>
            </a:r>
            <a:r>
              <a:rPr lang="en-US" altLang="en-US" sz="1600" dirty="0"/>
              <a:t>a</a:t>
            </a:r>
            <a:r>
              <a:rPr lang="en-US" sz="1600" dirty="0"/>
              <a:t>genda item (2.x-5.x) </a:t>
            </a:r>
            <a:r>
              <a:rPr lang="en-GB" sz="1600" dirty="0"/>
              <a:t>conclusions confirmation</a:t>
            </a:r>
            <a:endParaRPr lang="en-GB" altLang="en-US" sz="1600" dirty="0"/>
          </a:p>
          <a:p>
            <a:pPr lvl="3"/>
            <a:r>
              <a:rPr lang="en-GB" altLang="en-US" sz="1600" dirty="0"/>
              <a:t>OAM </a:t>
            </a:r>
            <a:r>
              <a:rPr lang="en-US" altLang="en-US" sz="1600" dirty="0"/>
              <a:t>a</a:t>
            </a:r>
            <a:r>
              <a:rPr lang="en-US" sz="1600" dirty="0"/>
              <a:t>genda item (6.x) </a:t>
            </a:r>
            <a:r>
              <a:rPr lang="en-GB" sz="1600" dirty="0"/>
              <a:t>conclusions confirmation</a:t>
            </a:r>
          </a:p>
          <a:p>
            <a:pPr lvl="3"/>
            <a:r>
              <a:rPr lang="en-GB" altLang="en-US" sz="1600" b="1" dirty="0"/>
              <a:t>Note: </a:t>
            </a:r>
            <a:r>
              <a:rPr lang="en-GB" altLang="en-US" sz="1600" dirty="0"/>
              <a:t>Reporting the status and completion rate of each WI/SI in OAM and CH, as well as updating the target date if needed, will be done offline by the rapporteurs and leaders after the meeting.</a:t>
            </a:r>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 (1)</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 notes” capturing key output so far. </a:t>
            </a:r>
            <a:r>
              <a:rPr lang="en-GB" sz="1600" dirty="0"/>
              <a:t>Location: “Inbox/Drafts/Charging Chair notes”. </a:t>
            </a:r>
            <a:endParaRPr lang="en-GB" altLang="en-US" sz="1600" dirty="0"/>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t>Revised </a:t>
            </a:r>
            <a:r>
              <a:rPr lang="en-GB" altLang="en-US" sz="1600" dirty="0" err="1"/>
              <a:t>Tdoc</a:t>
            </a:r>
            <a:r>
              <a:rPr lang="en-GB" altLang="en-US" sz="1600" dirty="0"/>
              <a:t>#  for </a:t>
            </a:r>
            <a:r>
              <a:rPr lang="en-US" altLang="en-US" sz="1600" dirty="0"/>
              <a:t>a</a:t>
            </a:r>
            <a:r>
              <a:rPr lang="en-GB" altLang="en-US" sz="1600" dirty="0" err="1"/>
              <a:t>pproved</a:t>
            </a:r>
            <a:r>
              <a:rPr lang="en-GB" altLang="en-US" sz="1600" dirty="0"/>
              <a:t> </a:t>
            </a:r>
            <a:r>
              <a:rPr lang="en-GB" altLang="en-US" sz="1600" dirty="0" err="1"/>
              <a:t>Tdocs</a:t>
            </a:r>
            <a:r>
              <a:rPr lang="en-GB" altLang="en-US" sz="1600" dirty="0"/>
              <a:t> will be allocated by the VC and the author will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 </a:t>
            </a:r>
            <a:endParaRPr lang="en-GB" altLang="en-US" sz="1600" dirty="0"/>
          </a:p>
          <a:p>
            <a:pPr lvl="3">
              <a:defRPr/>
            </a:pPr>
            <a:r>
              <a:rPr lang="en-GB" altLang="en-US" sz="1600" dirty="0"/>
              <a:t>A final version of the “</a:t>
            </a:r>
            <a:r>
              <a:rPr lang="en-US" altLang="en-US" sz="1600" dirty="0"/>
              <a:t>CH Agenda and Time Plan” document</a:t>
            </a:r>
            <a:r>
              <a:rPr lang="en-GB" altLang="en-US" sz="1600" dirty="0"/>
              <a:t> reflecting final status of all Tdocs will be sent out by  </a:t>
            </a:r>
            <a:r>
              <a:rPr lang="en-US" sz="1600" dirty="0">
                <a:solidFill>
                  <a:srgbClr val="00B0F0"/>
                </a:solidFill>
              </a:rPr>
              <a:t>Monday 30 Aug 18:00 CEST</a:t>
            </a:r>
            <a:endParaRPr lang="en-GB" altLang="en-US" sz="1600" dirty="0">
              <a:solidFill>
                <a:srgbClr val="FF0000"/>
              </a:solidFill>
              <a:highlight>
                <a:srgbClr val="FFFF00"/>
              </a:highlight>
            </a:endParaRPr>
          </a:p>
          <a:p>
            <a:pPr lvl="3">
              <a:defRPr/>
            </a:pPr>
            <a:r>
              <a:rPr lang="en-GB" altLang="en-US" sz="1600" dirty="0"/>
              <a:t>All final Tdoc versions shall be uploaded by </a:t>
            </a:r>
            <a:r>
              <a:rPr lang="en-US" altLang="en-US" sz="1600" dirty="0">
                <a:solidFill>
                  <a:srgbClr val="00B0F0"/>
                </a:solidFill>
              </a:rPr>
              <a:t>Tuesday </a:t>
            </a:r>
            <a:r>
              <a:rPr lang="en-US" sz="1600" dirty="0">
                <a:solidFill>
                  <a:srgbClr val="00B0F0"/>
                </a:solidFill>
              </a:rPr>
              <a:t>31 Aug </a:t>
            </a:r>
            <a:r>
              <a:rPr lang="en-US" altLang="en-US" sz="1600" dirty="0">
                <a:solidFill>
                  <a:srgbClr val="00B0F0"/>
                </a:solidFill>
              </a:rPr>
              <a:t>12:00 CEST</a:t>
            </a: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agreements, no comments for X days since last revision) </a:t>
            </a:r>
            <a:r>
              <a:rPr lang="en-GB" sz="1600" b="1" dirty="0"/>
              <a:t> in two </a:t>
            </a:r>
            <a:r>
              <a:rPr lang="sv-SE" sz="1600" b="1" dirty="0"/>
              <a:t>separate ”Chair notes and conclusions” </a:t>
            </a:r>
            <a:r>
              <a:rPr lang="sv-SE" sz="1600" dirty="0"/>
              <a:t>documents</a:t>
            </a:r>
            <a:r>
              <a:rPr lang="en-GB" sz="1600" dirty="0"/>
              <a:t> (about half of the agenda items in each). Location: “Inbox/Drafts/OAM leadership notes”. These documents will also capture </a:t>
            </a:r>
            <a:r>
              <a:rPr lang="en-GB" altLang="en-US" sz="1600" dirty="0"/>
              <a:t>all conclusions. Final versions shall be uploaded before the closing plenary, and a merged </a:t>
            </a:r>
            <a:r>
              <a:rPr lang="en-GB" sz="1600" dirty="0"/>
              <a:t>version will be produced asap after the meeting.</a:t>
            </a:r>
          </a:p>
          <a:p>
            <a:pPr lvl="3">
              <a:defRPr/>
            </a:pPr>
            <a:r>
              <a:rPr lang="en-US" sz="1600" dirty="0"/>
              <a:t>Collection of agreements or </a:t>
            </a:r>
            <a:r>
              <a:rPr lang="en-US" altLang="zh-CN" sz="1600" dirty="0"/>
              <a:t>potential </a:t>
            </a:r>
            <a:r>
              <a:rPr lang="en-US" sz="1600" dirty="0"/>
              <a:t>way forward options could be sent by the coordinators to the exploder, to be captured in the chair notes. Agreements made in conf. calls are also captured in the chair notes.</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370012"/>
            <a:ext cx="8388350" cy="5487988"/>
          </a:xfrm>
        </p:spPr>
        <p:txBody>
          <a:bodyPr/>
          <a:lstStyle/>
          <a:p>
            <a:pPr lvl="2">
              <a:defRPr/>
            </a:pPr>
            <a:r>
              <a:rPr lang="en-GB" altLang="en-US" sz="1800" dirty="0"/>
              <a:t>Tdoc status</a:t>
            </a:r>
          </a:p>
          <a:p>
            <a:pPr lvl="3">
              <a:defRPr/>
            </a:pPr>
            <a:endParaRPr lang="en-GB" altLang="en-US" sz="1600" dirty="0"/>
          </a:p>
          <a:p>
            <a:pPr lvl="3">
              <a:defRPr/>
            </a:pPr>
            <a:r>
              <a:rPr lang="en-GB" altLang="en-US" sz="1600" b="1" dirty="0"/>
              <a:t>The Chair/VC will give out a new Tdoc# for each ‘revised and agreed’ Tdoc (unless it was created during the meeting). </a:t>
            </a:r>
            <a:endParaRPr lang="en-GB" altLang="en-US" sz="1600" dirty="0"/>
          </a:p>
          <a:p>
            <a:pPr lvl="3">
              <a:defRPr/>
            </a:pPr>
            <a:r>
              <a:rPr lang="en-GB" sz="1600" dirty="0"/>
              <a:t>For each Tdoc, </a:t>
            </a:r>
            <a:r>
              <a:rPr lang="en-GB" sz="1600" b="1" dirty="0">
                <a:highlight>
                  <a:srgbClr val="FFFF00"/>
                </a:highlight>
              </a:rPr>
              <a:t>if you have remaining comments that are unresolved</a:t>
            </a:r>
            <a:r>
              <a:rPr lang="en-GB" sz="1600" dirty="0">
                <a:highlight>
                  <a:srgbClr val="FFFF00"/>
                </a:highlight>
              </a:rPr>
              <a:t> </a:t>
            </a:r>
            <a:r>
              <a:rPr lang="en-GB" sz="1600" b="1" dirty="0">
                <a:highlight>
                  <a:srgbClr val="FFFF00"/>
                </a:highlight>
              </a:rPr>
              <a:t>after the last revision upload,</a:t>
            </a:r>
            <a:r>
              <a:rPr lang="en-GB" sz="1600" dirty="0">
                <a:highlight>
                  <a:srgbClr val="FFFF00"/>
                </a:highlight>
              </a:rPr>
              <a:t> latest between the deadline for last revision upload and the deadline for last comments, </a:t>
            </a:r>
            <a:r>
              <a:rPr lang="en-GB" sz="1600" b="1" dirty="0">
                <a:highlight>
                  <a:srgbClr val="FFFF00"/>
                </a:highlight>
              </a:rPr>
              <a:t>you must declare an objection</a:t>
            </a:r>
            <a:r>
              <a:rPr lang="en-GB" sz="1600" dirty="0">
                <a:highlight>
                  <a:srgbClr val="FFFF00"/>
                </a:highlight>
              </a:rPr>
              <a:t> </a:t>
            </a:r>
            <a:r>
              <a:rPr lang="en-GB" sz="1600" dirty="0"/>
              <a:t>in the email thread during that time window. </a:t>
            </a:r>
            <a:r>
              <a:rPr lang="en-GB" sz="1600" b="1" dirty="0"/>
              <a:t>If no objections are received after last revision upload and before deadline for last comments, we conclude that the document is agreed/approved. In this case, editorial modifications are still allowed to be included in the final version if the group agrees.</a:t>
            </a:r>
            <a:r>
              <a:rPr lang="en-GB" sz="1600" b="1" dirty="0">
                <a:highlight>
                  <a:srgbClr val="FFFF00"/>
                </a:highlight>
              </a:rPr>
              <a:t> </a:t>
            </a:r>
            <a:endParaRPr lang="en-GB" altLang="en-US" sz="1600" b="1" dirty="0">
              <a:highlight>
                <a:srgbClr val="FFFF00"/>
              </a:highlight>
            </a:endParaRPr>
          </a:p>
          <a:p>
            <a:pPr lvl="3">
              <a:defRPr/>
            </a:pPr>
            <a:r>
              <a:rPr lang="en-GB" altLang="en-US" sz="1600" b="1" dirty="0">
                <a:highlight>
                  <a:srgbClr val="FFFF00"/>
                </a:highlight>
              </a:rPr>
              <a:t>Final version of all revised and approved Tdoc</a:t>
            </a:r>
            <a:r>
              <a:rPr lang="en-US" altLang="zh-CN" sz="1600" b="1" dirty="0">
                <a:highlight>
                  <a:srgbClr val="FFFF00"/>
                </a:highlight>
              </a:rPr>
              <a:t>s</a:t>
            </a:r>
            <a:r>
              <a:rPr lang="en-GB" altLang="en-US" sz="1600" b="1" dirty="0">
                <a:highlight>
                  <a:srgbClr val="FFFF00"/>
                </a:highlight>
              </a:rPr>
              <a:t> shall be uploaded by the author to the Inbox</a:t>
            </a:r>
            <a:r>
              <a:rPr lang="en-GB" altLang="en-US" sz="1600" dirty="0"/>
              <a:t> folder (not the Drafts folder) by the "</a:t>
            </a:r>
            <a:r>
              <a:rPr lang="en-GB" sz="1600" dirty="0"/>
              <a:t>All final </a:t>
            </a:r>
            <a:r>
              <a:rPr lang="en-GB" sz="1600" dirty="0" err="1"/>
              <a:t>Tdoc</a:t>
            </a:r>
            <a:r>
              <a:rPr lang="en-GB" sz="1600" dirty="0"/>
              <a:t> versions" upload deadline</a:t>
            </a:r>
            <a:r>
              <a:rPr lang="en-GB" altLang="en-US" sz="1600" dirty="0"/>
              <a:t>. </a:t>
            </a:r>
          </a:p>
        </p:txBody>
      </p:sp>
    </p:spTree>
    <p:extLst>
      <p:ext uri="{BB962C8B-B14F-4D97-AF65-F5344CB8AC3E}">
        <p14:creationId xmlns:p14="http://schemas.microsoft.com/office/powerpoint/2010/main" val="228221059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guidelines</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endParaRPr lang="en-GB" sz="1600" dirty="0"/>
          </a:p>
        </p:txBody>
      </p:sp>
    </p:spTree>
    <p:extLst>
      <p:ext uri="{BB962C8B-B14F-4D97-AF65-F5344CB8AC3E}">
        <p14:creationId xmlns:p14="http://schemas.microsoft.com/office/powerpoint/2010/main" val="45615629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pPr lvl="1">
              <a:defRPr/>
            </a:pPr>
            <a:r>
              <a:rPr lang="sv-SE" altLang="en-US" sz="2000" b="1" dirty="0"/>
              <a:t>Scope</a:t>
            </a:r>
            <a:r>
              <a:rPr lang="sv-SE" altLang="en-US" sz="2000" dirty="0"/>
              <a:t>: </a:t>
            </a:r>
            <a:r>
              <a:rPr lang="sv-SE" altLang="en-US" sz="1800" dirty="0"/>
              <a:t>According to the agenda in </a:t>
            </a:r>
            <a:r>
              <a:rPr lang="en-GB" sz="1800" b="1" dirty="0">
                <a:solidFill>
                  <a:srgbClr val="00B0F0"/>
                </a:solidFill>
              </a:rPr>
              <a:t>S5-214000. </a:t>
            </a:r>
          </a:p>
          <a:p>
            <a:pPr lvl="1">
              <a:defRPr/>
            </a:pPr>
            <a:r>
              <a:rPr lang="en-GB" sz="1800" b="1" i="1" dirty="0">
                <a:solidFill>
                  <a:srgbClr val="00B0F0"/>
                </a:solidFill>
              </a:rPr>
              <a:t>SA5 Elections: This meeting will have elections for the SA5 chair and vice chairs, as indicated in the agenda. However, as there are no more candidates than the number of positions, no voting will be needed.</a:t>
            </a:r>
          </a:p>
          <a:p>
            <a:pPr lvl="1">
              <a:defRPr/>
            </a:pPr>
            <a:r>
              <a:rPr lang="en-GB" altLang="en-US" sz="1800" dirty="0"/>
              <a:t>The meeting type is ad-hoc, meaning that this meeting will not count for voting powers but MCC strongly encourages delegates to register their participation.</a:t>
            </a:r>
          </a:p>
          <a:p>
            <a:pPr lvl="1">
              <a:defRPr/>
            </a:pPr>
            <a:r>
              <a:rPr lang="en-GB" altLang="en-US" sz="1800" dirty="0"/>
              <a:t>The electronic meeting has </a:t>
            </a:r>
            <a:r>
              <a:rPr lang="en-GB" altLang="en-US" sz="1800" b="1" dirty="0"/>
              <a:t>full SA5 decision power</a:t>
            </a:r>
          </a:p>
          <a:p>
            <a:pPr lvl="1">
              <a:defRPr/>
            </a:pPr>
            <a:r>
              <a:rPr lang="en-GB" sz="1800" dirty="0"/>
              <a:t>Please remember that </a:t>
            </a:r>
            <a:r>
              <a:rPr lang="en-GB" sz="1800" dirty="0">
                <a:highlight>
                  <a:srgbClr val="FFFF00"/>
                </a:highlight>
              </a:rPr>
              <a:t>you need to register to be allowed to join the meeting </a:t>
            </a:r>
            <a:r>
              <a:rPr lang="en-GB" sz="1800" dirty="0"/>
              <a:t>and send comments</a:t>
            </a:r>
            <a:endParaRPr lang="en-GB" altLang="en-US" sz="1800" dirty="0"/>
          </a:p>
          <a:p>
            <a:pPr lvl="1">
              <a:defRPr/>
            </a:pPr>
            <a:r>
              <a:rPr lang="en-GB" altLang="en-US" sz="1800" b="1" dirty="0"/>
              <a:t>Latest draft TS/TR update</a:t>
            </a:r>
            <a:r>
              <a:rPr lang="en-GB" altLang="en-US" sz="1800" dirty="0"/>
              <a:t> for email approval after the E-meeting will be done as usual. Deadlines for email approval will be announced in the email approval status document.</a:t>
            </a:r>
          </a:p>
          <a:p>
            <a:pPr lvl="1">
              <a:defRPr/>
            </a:pPr>
            <a:r>
              <a:rPr lang="en-GB" altLang="en-US" sz="1800" b="1" dirty="0"/>
              <a:t>LSs </a:t>
            </a:r>
            <a:r>
              <a:rPr lang="en-US" altLang="zh-CN" sz="1800" dirty="0"/>
              <a:t>(the incoming LS can be found in </a:t>
            </a:r>
            <a:r>
              <a:rPr lang="en-GB" altLang="zh-CN" sz="1800" u="sng" dirty="0">
                <a:hlinkClick r:id="rId2">
                  <a:extLst>
                    <a:ext uri="{A12FA001-AC4F-418D-AE19-62706E023703}">
                      <ahyp:hlinkClr xmlns:ahyp="http://schemas.microsoft.com/office/drawing/2018/hyperlinkcolor" val="tx"/>
                    </a:ext>
                  </a:extLst>
                </a:hlinkClick>
              </a:rPr>
              <a:t>https://www.3gpp.org/Liaisons/Incoming_LSs/S5-meeting.htm</a:t>
            </a:r>
            <a:r>
              <a:rPr lang="en-US" altLang="zh-CN" sz="1800" dirty="0"/>
              <a:t>) :</a:t>
            </a:r>
            <a:endParaRPr lang="en-GB" altLang="en-US" sz="1800" b="1" dirty="0"/>
          </a:p>
          <a:p>
            <a:pPr lvl="3"/>
            <a:r>
              <a:rPr lang="en-US" sz="1800" dirty="0"/>
              <a:t>LSs which have a proposed reply related to one of the agenda items, uploaded in time, will be treated</a:t>
            </a:r>
          </a:p>
          <a:p>
            <a:pPr lvl="3"/>
            <a:r>
              <a:rPr lang="en-US" sz="1800" dirty="0"/>
              <a:t>All other LSs are postponed to the next SA5 meeting unless specific exception agreed by the group</a:t>
            </a:r>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700928" y="431426"/>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554910" y="1426344"/>
            <a:ext cx="8484970" cy="5240338"/>
          </a:xfrm>
        </p:spPr>
        <p:txBody>
          <a:bodyPr/>
          <a:lstStyle/>
          <a:p>
            <a:pPr lvl="1"/>
            <a:r>
              <a:rPr lang="en-US" altLang="en-US" sz="2000" dirty="0"/>
              <a:t>E-meeting to run from </a:t>
            </a:r>
            <a:r>
              <a:rPr lang="en-US" altLang="en-US" sz="2000" dirty="0">
                <a:solidFill>
                  <a:srgbClr val="00B0F0"/>
                </a:solidFill>
              </a:rPr>
              <a:t>23 to 31 August 2021</a:t>
            </a:r>
          </a:p>
          <a:p>
            <a:pPr lvl="2"/>
            <a:r>
              <a:rPr lang="en-US" altLang="en-US" sz="1800" dirty="0"/>
              <a:t>3GPP portal will show these meeting dates</a:t>
            </a:r>
          </a:p>
          <a:p>
            <a:pPr lvl="2"/>
            <a:r>
              <a:rPr lang="en-US" altLang="en-US" sz="1800" dirty="0"/>
              <a:t>3GPP portal has updated document templates</a:t>
            </a:r>
          </a:p>
          <a:p>
            <a:pPr lvl="1"/>
            <a:r>
              <a:rPr lang="en-US" altLang="en-US" sz="2000" dirty="0"/>
              <a:t>Deadlines:</a:t>
            </a:r>
          </a:p>
          <a:p>
            <a:pPr lvl="2"/>
            <a:r>
              <a:rPr lang="en-US" altLang="en-US" sz="1800" dirty="0"/>
              <a:t>Tdoc submission: </a:t>
            </a:r>
            <a:r>
              <a:rPr lang="en-GB" sz="1800" dirty="0">
                <a:solidFill>
                  <a:srgbClr val="00B0F0"/>
                </a:solidFill>
              </a:rPr>
              <a:t>Friday 13 Aug</a:t>
            </a:r>
            <a:r>
              <a:rPr lang="en-US" altLang="en-US" sz="1800" dirty="0">
                <a:solidFill>
                  <a:srgbClr val="00B0F0"/>
                </a:solidFill>
              </a:rPr>
              <a:t> </a:t>
            </a:r>
            <a:r>
              <a:rPr lang="en-GB" altLang="en-US" sz="1800" dirty="0">
                <a:solidFill>
                  <a:srgbClr val="00B0F0"/>
                </a:solidFill>
              </a:rPr>
              <a:t>23:59 </a:t>
            </a:r>
            <a:r>
              <a:rPr lang="en-US" altLang="en-US" sz="1800" dirty="0">
                <a:solidFill>
                  <a:srgbClr val="00B0F0"/>
                </a:solidFill>
                <a:highlight>
                  <a:srgbClr val="FFFF00"/>
                </a:highlight>
              </a:rPr>
              <a:t>GMT</a:t>
            </a:r>
            <a:endParaRPr lang="en-GB" altLang="en-US" sz="1800" dirty="0">
              <a:highlight>
                <a:srgbClr val="FFFF00"/>
              </a:highlight>
            </a:endParaRPr>
          </a:p>
          <a:p>
            <a:pPr lvl="2"/>
            <a:r>
              <a:rPr lang="en-US" altLang="en-US" sz="1800" dirty="0"/>
              <a:t>Tdoc reservation: </a:t>
            </a:r>
            <a:r>
              <a:rPr lang="en-GB" sz="1800" dirty="0">
                <a:solidFill>
                  <a:srgbClr val="00B0F0"/>
                </a:solidFill>
              </a:rPr>
              <a:t>Monday 16 Aug</a:t>
            </a:r>
            <a:r>
              <a:rPr lang="en-GB" altLang="en-US" sz="1800" dirty="0">
                <a:solidFill>
                  <a:srgbClr val="00B0F0"/>
                </a:solidFill>
              </a:rPr>
              <a:t> 23:59 </a:t>
            </a:r>
            <a:r>
              <a:rPr lang="en-US" altLang="en-US" sz="1800" dirty="0">
                <a:solidFill>
                  <a:srgbClr val="00B0F0"/>
                </a:solidFill>
                <a:highlight>
                  <a:srgbClr val="FFFF00"/>
                </a:highlight>
              </a:rPr>
              <a:t>GMT</a:t>
            </a:r>
          </a:p>
          <a:p>
            <a:pPr lvl="1"/>
            <a:r>
              <a:rPr lang="en-US" altLang="en-US" sz="2000" dirty="0" err="1"/>
              <a:t>AgendaWithTdocAllocation</a:t>
            </a:r>
            <a:r>
              <a:rPr lang="en-US" altLang="en-US" sz="2000" dirty="0"/>
              <a:t> should be sent out by MCC in the week </a:t>
            </a:r>
            <a:r>
              <a:rPr lang="sv-SE" altLang="en-US" sz="2000" dirty="0"/>
              <a:t>before the meeting starts</a:t>
            </a:r>
            <a:endParaRPr lang="en-US" altLang="en-US" sz="2000" dirty="0"/>
          </a:p>
          <a:p>
            <a:pPr lvl="1"/>
            <a:r>
              <a:rPr lang="en-US" altLang="en-US" sz="2000" dirty="0"/>
              <a:t>Start of E-meeting </a:t>
            </a:r>
            <a:r>
              <a:rPr lang="en-US" altLang="en-US" sz="2000" dirty="0">
                <a:solidFill>
                  <a:srgbClr val="00B0F0"/>
                </a:solidFill>
              </a:rPr>
              <a:t>Monday </a:t>
            </a:r>
            <a:r>
              <a:rPr lang="sv-SE" altLang="en-US" sz="2000" dirty="0">
                <a:solidFill>
                  <a:srgbClr val="00B0F0"/>
                </a:solidFill>
              </a:rPr>
              <a:t>23 August </a:t>
            </a:r>
            <a:r>
              <a:rPr lang="en-US" altLang="en-US" sz="2000" dirty="0">
                <a:solidFill>
                  <a:srgbClr val="00B0F0"/>
                </a:solidFill>
              </a:rPr>
              <a:t>09:00 CEST</a:t>
            </a:r>
          </a:p>
          <a:p>
            <a:pPr lvl="1"/>
            <a:r>
              <a:rPr lang="en-US" altLang="en-US" sz="2000" dirty="0"/>
              <a:t>Opening SA5 plenary (conf. call): </a:t>
            </a:r>
            <a:r>
              <a:rPr lang="en-US" altLang="en-US" sz="2000" dirty="0">
                <a:solidFill>
                  <a:srgbClr val="00B0F0"/>
                </a:solidFill>
              </a:rPr>
              <a:t>Monday </a:t>
            </a:r>
            <a:r>
              <a:rPr lang="sv-SE" altLang="en-US" sz="2000" dirty="0">
                <a:solidFill>
                  <a:srgbClr val="00B0F0"/>
                </a:solidFill>
              </a:rPr>
              <a:t>23 August </a:t>
            </a:r>
            <a:r>
              <a:rPr lang="en-US" altLang="en-US" sz="2000" dirty="0">
                <a:solidFill>
                  <a:srgbClr val="00B0F0"/>
                </a:solidFill>
              </a:rPr>
              <a:t>15:00-17:00 CEST </a:t>
            </a:r>
            <a:endParaRPr lang="en-US" altLang="en-US" sz="2000" dirty="0"/>
          </a:p>
          <a:p>
            <a:pPr lvl="1"/>
            <a:r>
              <a:rPr lang="en-US" altLang="en-US" sz="2000" dirty="0"/>
              <a:t>Closing SA5 plenary (conf. call) </a:t>
            </a:r>
            <a:r>
              <a:rPr lang="en-US" altLang="en-US" sz="2000" dirty="0">
                <a:solidFill>
                  <a:srgbClr val="00B0F0"/>
                </a:solidFill>
              </a:rPr>
              <a:t>Tuesday 31 August 15:00-18:00 CEST</a:t>
            </a:r>
            <a:endParaRPr lang="en-US" altLang="en-US" sz="2000" dirty="0"/>
          </a:p>
          <a:p>
            <a:pPr lvl="1"/>
            <a:r>
              <a:rPr lang="en-US" altLang="en-US" sz="2000" dirty="0"/>
              <a:t>End of E-meeting: </a:t>
            </a:r>
            <a:r>
              <a:rPr lang="en-US" altLang="en-US" sz="2000" dirty="0">
                <a:solidFill>
                  <a:srgbClr val="00B0F0"/>
                </a:solidFill>
              </a:rPr>
              <a:t>Tuesday 31 August 18:00 CEST </a:t>
            </a:r>
          </a:p>
          <a:p>
            <a:pPr lvl="1"/>
            <a:r>
              <a:rPr lang="en-GB" sz="2000" dirty="0"/>
              <a:t>All final Tdoc versions shall be uploaded by </a:t>
            </a:r>
            <a:r>
              <a:rPr lang="en-US" altLang="en-US" sz="2000" dirty="0">
                <a:solidFill>
                  <a:srgbClr val="00B0F0"/>
                </a:solidFill>
              </a:rPr>
              <a:t>Tue 31 August </a:t>
            </a:r>
            <a:r>
              <a:rPr lang="en-GB" sz="2000" dirty="0">
                <a:solidFill>
                  <a:srgbClr val="00B0F0"/>
                </a:solidFill>
              </a:rPr>
              <a:t>19:00 CEST</a:t>
            </a:r>
            <a:endParaRPr lang="en-US" altLang="en-US" sz="2000" dirty="0">
              <a:solidFill>
                <a:srgbClr val="00B0F0"/>
              </a:solidFill>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316872"/>
            <a:ext cx="8388350" cy="5240338"/>
          </a:xfrm>
        </p:spPr>
        <p:txBody>
          <a:bodyPr/>
          <a:lstStyle/>
          <a:p>
            <a:pPr lvl="1"/>
            <a:r>
              <a:rPr lang="en-US" altLang="en-US" sz="2000" dirty="0"/>
              <a:t>Start of OAM E-meeting</a:t>
            </a:r>
            <a:r>
              <a:rPr lang="en-US" altLang="en-US" sz="2000" dirty="0">
                <a:solidFill>
                  <a:srgbClr val="00B0F0"/>
                </a:solidFill>
              </a:rPr>
              <a:t>: Monday </a:t>
            </a:r>
            <a:r>
              <a:rPr lang="sv-SE" altLang="en-US" sz="2000" dirty="0">
                <a:solidFill>
                  <a:srgbClr val="00B0F0"/>
                </a:solidFill>
              </a:rPr>
              <a:t>23 Aug</a:t>
            </a:r>
            <a:r>
              <a:rPr lang="fr-FR" altLang="en-US" sz="2000" dirty="0">
                <a:solidFill>
                  <a:srgbClr val="00B0F0"/>
                </a:solidFill>
              </a:rPr>
              <a:t> </a:t>
            </a:r>
            <a:r>
              <a:rPr lang="en-US" altLang="en-US" sz="2000" dirty="0">
                <a:solidFill>
                  <a:srgbClr val="00B0F0"/>
                </a:solidFill>
              </a:rPr>
              <a:t>9:00 CEST</a:t>
            </a:r>
          </a:p>
          <a:p>
            <a:pPr lvl="1"/>
            <a:r>
              <a:rPr lang="en-US" altLang="en-US" sz="2000" dirty="0"/>
              <a:t>Start of CH E-meeting: </a:t>
            </a:r>
            <a:r>
              <a:rPr lang="en-US" altLang="en-US" sz="2000" dirty="0">
                <a:solidFill>
                  <a:srgbClr val="00B0F0"/>
                </a:solidFill>
              </a:rPr>
              <a:t>Monday </a:t>
            </a:r>
            <a:r>
              <a:rPr lang="sv-SE" altLang="en-US" sz="2000" dirty="0">
                <a:solidFill>
                  <a:srgbClr val="00B0F0"/>
                </a:solidFill>
              </a:rPr>
              <a:t>23 Aug</a:t>
            </a:r>
            <a:r>
              <a:rPr lang="en-US" altLang="en-US" sz="2000" dirty="0">
                <a:solidFill>
                  <a:srgbClr val="00B0F0"/>
                </a:solidFill>
              </a:rPr>
              <a:t> 9:00 CEST </a:t>
            </a:r>
            <a:r>
              <a:rPr lang="fr-FR" altLang="en-US" sz="2000" dirty="0">
                <a:solidFill>
                  <a:srgbClr val="00B0F0"/>
                </a:solidFill>
              </a:rPr>
              <a:t> </a:t>
            </a:r>
            <a:endParaRPr lang="en-US" altLang="en-US" sz="2000" dirty="0">
              <a:solidFill>
                <a:srgbClr val="00B0F0"/>
              </a:solidFill>
            </a:endParaRPr>
          </a:p>
          <a:p>
            <a:pPr lvl="1"/>
            <a:r>
              <a:rPr lang="en-US" altLang="en-US" sz="2000" b="1" dirty="0">
                <a:highlight>
                  <a:srgbClr val="FFFF00"/>
                </a:highlight>
              </a:rPr>
              <a:t>Last revision upload: </a:t>
            </a:r>
          </a:p>
          <a:p>
            <a:pPr lvl="2"/>
            <a:r>
              <a:rPr lang="en-US" altLang="en-US" sz="1800" dirty="0">
                <a:solidFill>
                  <a:srgbClr val="00B0F0"/>
                </a:solidFill>
              </a:rPr>
              <a:t>OAM: </a:t>
            </a:r>
            <a:r>
              <a:rPr lang="en-US" altLang="en-US" sz="1800" b="1" dirty="0">
                <a:solidFill>
                  <a:srgbClr val="00B0F0"/>
                </a:solidFill>
              </a:rPr>
              <a:t>Monday 30 Aug 12:00 CEST</a:t>
            </a:r>
          </a:p>
          <a:p>
            <a:pPr lvl="2"/>
            <a:r>
              <a:rPr lang="en-US" sz="1800" dirty="0">
                <a:solidFill>
                  <a:srgbClr val="00B0F0"/>
                </a:solidFill>
              </a:rPr>
              <a:t>CH: </a:t>
            </a:r>
            <a:r>
              <a:rPr lang="en-US" sz="1800" b="1" dirty="0">
                <a:solidFill>
                  <a:srgbClr val="00B0F0"/>
                </a:solidFill>
              </a:rPr>
              <a:t>Friday </a:t>
            </a:r>
            <a:r>
              <a:rPr lang="en-US" sz="1800" b="1">
                <a:solidFill>
                  <a:srgbClr val="00B0F0"/>
                </a:solidFill>
              </a:rPr>
              <a:t>27 Aug </a:t>
            </a:r>
            <a:r>
              <a:rPr lang="en-US" sz="1800" b="1" dirty="0">
                <a:solidFill>
                  <a:srgbClr val="00B0F0"/>
                </a:solidFill>
              </a:rPr>
              <a:t>18:00 CEST </a:t>
            </a:r>
            <a:endParaRPr lang="en-US" altLang="en-US" sz="1800" b="1" dirty="0">
              <a:solidFill>
                <a:srgbClr val="00B0F0"/>
              </a:solidFill>
            </a:endParaRPr>
          </a:p>
          <a:p>
            <a:pPr lvl="1"/>
            <a:r>
              <a:rPr lang="en-US" altLang="en-US" sz="2000" b="1" dirty="0">
                <a:highlight>
                  <a:srgbClr val="FFFF00"/>
                </a:highlight>
              </a:rPr>
              <a:t>Last comments: </a:t>
            </a:r>
          </a:p>
          <a:p>
            <a:pPr lvl="2"/>
            <a:r>
              <a:rPr lang="en-US" altLang="en-US" sz="1800" dirty="0">
                <a:solidFill>
                  <a:srgbClr val="00B0F0"/>
                </a:solidFill>
              </a:rPr>
              <a:t>OAM: </a:t>
            </a:r>
            <a:r>
              <a:rPr lang="en-US" altLang="en-US" sz="1800" b="1" dirty="0">
                <a:solidFill>
                  <a:srgbClr val="00B0F0"/>
                </a:solidFill>
              </a:rPr>
              <a:t>Monday 30 Aug 23:59 CEST</a:t>
            </a:r>
          </a:p>
          <a:p>
            <a:pPr lvl="2"/>
            <a:r>
              <a:rPr lang="en-US" sz="1800" dirty="0">
                <a:solidFill>
                  <a:srgbClr val="00B0F0"/>
                </a:solidFill>
              </a:rPr>
              <a:t>CH: </a:t>
            </a:r>
            <a:r>
              <a:rPr lang="en-US" sz="1800" b="1" dirty="0">
                <a:solidFill>
                  <a:srgbClr val="00B0F0"/>
                </a:solidFill>
              </a:rPr>
              <a:t>Monday 30 Aug 8:00 CEST</a:t>
            </a:r>
            <a:endParaRPr lang="en-US" altLang="en-US" sz="1800" b="1" dirty="0">
              <a:solidFill>
                <a:srgbClr val="00B0F0"/>
              </a:solidFill>
            </a:endParaRPr>
          </a:p>
          <a:p>
            <a:pPr lvl="1"/>
            <a:r>
              <a:rPr lang="en-US" altLang="en-US" sz="2000" dirty="0"/>
              <a:t>End of OAM E-meeting: </a:t>
            </a:r>
            <a:r>
              <a:rPr lang="en-US" altLang="en-US" sz="2000" dirty="0">
                <a:solidFill>
                  <a:srgbClr val="00B0F0"/>
                </a:solidFill>
              </a:rPr>
              <a:t>Tuesday 31 Aug 14:00 CEST</a:t>
            </a:r>
          </a:p>
          <a:p>
            <a:pPr lvl="1"/>
            <a:r>
              <a:rPr lang="en-US" altLang="en-US" sz="2000" dirty="0"/>
              <a:t>Closing CH Plenary conf call: </a:t>
            </a:r>
            <a:r>
              <a:rPr lang="en-US" altLang="en-US" sz="2000" dirty="0">
                <a:solidFill>
                  <a:srgbClr val="00B0F0"/>
                </a:solidFill>
              </a:rPr>
              <a:t>Monday 30 Aug 15:00-17:00 CEST</a:t>
            </a:r>
          </a:p>
          <a:p>
            <a:pPr lvl="1"/>
            <a:r>
              <a:rPr lang="en-US" altLang="en-US" sz="2000" dirty="0"/>
              <a:t>End of CH E-meeting: </a:t>
            </a:r>
            <a:r>
              <a:rPr lang="en-US" altLang="en-US" sz="2000" dirty="0">
                <a:solidFill>
                  <a:srgbClr val="00B0F0"/>
                </a:solidFill>
              </a:rPr>
              <a:t>Monday 30 Aug 17:00 CEST </a:t>
            </a:r>
          </a:p>
        </p:txBody>
      </p:sp>
    </p:spTree>
    <p:extLst>
      <p:ext uri="{BB962C8B-B14F-4D97-AF65-F5344CB8AC3E}">
        <p14:creationId xmlns:p14="http://schemas.microsoft.com/office/powerpoint/2010/main" val="21494363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196339" y="802047"/>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a:t>
            </a:r>
            <a:r>
              <a:rPr lang="en-GB" altLang="en-US" sz="1600" b="1" dirty="0" err="1"/>
              <a:t>tdocs</a:t>
            </a:r>
            <a:r>
              <a:rPr lang="en-GB" altLang="en-US" sz="1600" b="1" dirty="0"/>
              <a:t> (uploaded after the deadline) will normally not be treated. The leadership will decide if any late tdoc is to be exceptionally treated. Everybody has the right to object to such a tdoc being agreed due to too limited time to review it properly.</a:t>
            </a:r>
            <a:endParaRPr lang="en-GB" altLang="en-US" sz="1600" dirty="0"/>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altLang="en-US" sz="1600" dirty="0"/>
              <a:t>Start of the </a:t>
            </a:r>
            <a:r>
              <a:rPr lang="en-GB" sz="1600" dirty="0"/>
              <a:t>email </a:t>
            </a:r>
            <a:r>
              <a:rPr lang="en-GB" altLang="en-US" sz="1600" dirty="0"/>
              <a:t>threads </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separate slide below)</a:t>
            </a:r>
            <a:r>
              <a:rPr lang="en-GB" sz="1600" b="1" dirty="0"/>
              <a:t>. </a:t>
            </a:r>
            <a:endParaRPr lang="en-GB" sz="1600" dirty="0"/>
          </a:p>
          <a:p>
            <a:pPr lvl="2"/>
            <a:r>
              <a:rPr lang="en-GB" sz="1600" dirty="0"/>
              <a:t>A </a:t>
            </a:r>
            <a:r>
              <a:rPr lang="en-GB" sz="1600" dirty="0" err="1"/>
              <a:t>tdoc</a:t>
            </a:r>
            <a:r>
              <a:rPr lang="en-GB" sz="1600" dirty="0"/>
              <a:t>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a:t>
            </a:r>
            <a:r>
              <a:rPr lang="en-GB" sz="1600" dirty="0" err="1"/>
              <a:t>tdoc</a:t>
            </a:r>
            <a:r>
              <a:rPr lang="en-GB" sz="1600" dirty="0"/>
              <a:t> is already included in a </a:t>
            </a:r>
            <a:r>
              <a:rPr lang="en-GB" sz="1600" dirty="0" err="1"/>
              <a:t>tdoc</a:t>
            </a:r>
            <a:r>
              <a:rPr lang="en-GB" sz="1600" dirty="0"/>
              <a:t> group. </a:t>
            </a:r>
            <a:endParaRPr lang="en-GB" altLang="en-US" sz="1600" dirty="0"/>
          </a:p>
          <a:p>
            <a:pPr lvl="2"/>
            <a:endParaRPr lang="en-GB" altLang="en-US" sz="16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a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threads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given in the “</a:t>
            </a:r>
            <a:r>
              <a:rPr lang="en-US" altLang="en-US" sz="1600" dirty="0" err="1"/>
              <a:t>AgendaWithTdocAllocation</a:t>
            </a:r>
            <a:r>
              <a:rPr lang="en-GB" altLang="zh-CN" sz="1600" dirty="0">
                <a:ea typeface="宋体" panose="02010600030101010101" pitchFamily="2" charset="-122"/>
              </a:rPr>
              <a:t>” and the OAM chair notes, and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01195" y="922131"/>
            <a:ext cx="8885650" cy="5728761"/>
          </a:xfrm>
        </p:spPr>
        <p:txBody>
          <a:bodyPr/>
          <a:lstStyle/>
          <a:p>
            <a:pPr lvl="2">
              <a:defRPr/>
            </a:pPr>
            <a:r>
              <a:rPr lang="en-GB" altLang="en-US" sz="1800" dirty="0"/>
              <a:t>Email threads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latin typeface="Segoe UI" panose="020B0502040204020203" pitchFamily="34" charset="0"/>
                <a:cs typeface="Arial" panose="020B0604020202020204" pitchFamily="34" charset="0"/>
              </a:rPr>
              <a:t>/</a:t>
            </a:r>
            <a:r>
              <a:rPr lang="en-GB" altLang="en-US" sz="1600" dirty="0" err="1">
                <a:solidFill>
                  <a:srgbClr val="000000"/>
                </a:solidFill>
                <a:latin typeface="Segoe UI" panose="020B0502040204020203" pitchFamily="34" charset="0"/>
                <a:cs typeface="Arial" panose="020B0604020202020204" pitchFamily="34" charset="0"/>
              </a:rPr>
              <a:t>tsg_sa</a:t>
            </a:r>
            <a:r>
              <a:rPr lang="en-GB" altLang="en-US" sz="1600" dirty="0">
                <a:solidFill>
                  <a:srgbClr val="000000"/>
                </a:solidFill>
                <a:latin typeface="Segoe UI" panose="020B0502040204020203" pitchFamily="34" charset="0"/>
                <a:cs typeface="Arial" panose="020B0604020202020204" pitchFamily="34" charset="0"/>
              </a:rPr>
              <a:t>/WG5_TM/</a:t>
            </a:r>
            <a:r>
              <a:rPr lang="en-GB" altLang="en-US" sz="1600" dirty="0">
                <a:solidFill>
                  <a:srgbClr val="00B0F0"/>
                </a:solidFill>
                <a:latin typeface="Segoe UI" panose="020B0502040204020203" pitchFamily="34" charset="0"/>
                <a:cs typeface="Arial" panose="020B0604020202020204" pitchFamily="34" charset="0"/>
              </a:rPr>
              <a:t>TSGS5_138e</a:t>
            </a:r>
            <a:r>
              <a:rPr lang="en-GB" altLang="en-US" sz="1600" dirty="0">
                <a:solidFill>
                  <a:srgbClr val="000000"/>
                </a:solidFill>
                <a:latin typeface="Segoe UI" panose="020B0502040204020203" pitchFamily="34" charset="0"/>
                <a:cs typeface="Arial" panose="020B0604020202020204" pitchFamily="34" charset="0"/>
              </a:rPr>
              <a: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t>Revisions of Tdocs submitted before the meeting start: </a:t>
            </a:r>
            <a:r>
              <a:rPr lang="en-US" altLang="en-US" sz="1600" dirty="0"/>
              <a:t> Use xxxrev1/rev2 etc., and then if agreed, a new Tdoc# will be allocated for the final version. </a:t>
            </a:r>
          </a:p>
          <a:p>
            <a:pPr lvl="3">
              <a:defRPr/>
            </a:pPr>
            <a:r>
              <a:rPr lang="en-GB" altLang="en-US" sz="1600" dirty="0"/>
              <a:t>If a revised Tdoc is not agreed, the original Tdoc is normally Noted / Not pursued and no new Tdoc# will be allocated for the revision. H</a:t>
            </a:r>
            <a:r>
              <a:rPr lang="en-GB" sz="1600" dirty="0"/>
              <a:t>owever, a new Tdoc# could also be allocated upon request for revised &amp; not agreed </a:t>
            </a:r>
            <a:r>
              <a:rPr lang="en-GB" sz="1600" dirty="0" err="1"/>
              <a:t>tdocs</a:t>
            </a:r>
            <a:r>
              <a:rPr lang="en-GB" sz="1600" dirty="0"/>
              <a:t>, or revised </a:t>
            </a:r>
            <a:r>
              <a:rPr lang="en-GB" sz="1600" dirty="0" err="1"/>
              <a:t>tdocs</a:t>
            </a:r>
            <a:r>
              <a:rPr lang="en-GB" sz="1600" dirty="0"/>
              <a:t> for information, if recorded in the minutes (chair notes).</a:t>
            </a:r>
            <a:endParaRPr lang="en-US" altLang="en-US" sz="1600" i="1" dirty="0"/>
          </a:p>
          <a:p>
            <a:pPr lvl="3">
              <a:defRPr/>
            </a:pPr>
            <a:r>
              <a:rPr lang="en-US" altLang="en-US" sz="1600" b="1" dirty="0"/>
              <a:t>Revisions of new Tdocs created during the meeting, or late Tdocs which were not </a:t>
            </a:r>
            <a:r>
              <a:rPr lang="en-GB" altLang="en-US" sz="1600" b="1" dirty="0"/>
              <a:t>submitted</a:t>
            </a:r>
            <a:r>
              <a:rPr lang="en-US" altLang="en-US" sz="1600" b="1" dirty="0"/>
              <a:t> before meeting start:</a:t>
            </a:r>
            <a:r>
              <a:rPr lang="en-US" altLang="en-US" sz="1600" dirty="0"/>
              <a:t> Use xxxd1/d2 etc., and the same Tdoc# shall be used for the final version.</a:t>
            </a: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F09BDD-0CDF-4A78-A85A-0BA1765942A4}">
  <ds:schemaRef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3.xml><?xml version="1.0" encoding="utf-8"?>
<ds:datastoreItem xmlns:ds="http://schemas.openxmlformats.org/officeDocument/2006/customXml" ds:itemID="{A68E2980-8BB9-44B0-967F-C942CAA510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92411</TotalTime>
  <Words>2862</Words>
  <Application>Microsoft Office PowerPoint</Application>
  <PresentationFormat>On-screen Show (4:3)</PresentationFormat>
  <Paragraphs>198</Paragraphs>
  <Slides>17</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Segoe UI</vt:lpstr>
      <vt:lpstr>Times New Roman</vt:lpstr>
      <vt:lpstr>Office Theme</vt:lpstr>
      <vt:lpstr>     SA5#138e  E-Meeting Process        </vt:lpstr>
      <vt:lpstr>Reading guidelines</vt:lpstr>
      <vt:lpstr>General meeting info</vt:lpstr>
      <vt:lpstr>SA5  Timelines (1)</vt:lpstr>
      <vt:lpstr>OAM and CH Timelines (2)</vt:lpstr>
      <vt:lpstr>Process (1)</vt:lpstr>
      <vt:lpstr>Process (2)</vt:lpstr>
      <vt:lpstr>Process (3)</vt:lpstr>
      <vt:lpstr>Process (4)</vt:lpstr>
      <vt:lpstr>Process (5)</vt:lpstr>
      <vt:lpstr>Process (6)</vt:lpstr>
      <vt:lpstr>Process (7)</vt:lpstr>
      <vt:lpstr>Process (8)</vt:lpstr>
      <vt:lpstr>Process (9)</vt:lpstr>
      <vt:lpstr>CH Process (1)</vt:lpstr>
      <vt:lpstr>OAM Process (1)</vt:lpstr>
      <vt:lpstr>OAM Process (2)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1092</cp:revision>
  <dcterms:created xsi:type="dcterms:W3CDTF">2008-08-30T09:32:10Z</dcterms:created>
  <dcterms:modified xsi:type="dcterms:W3CDTF">2021-08-20T10:37:45Z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(3)5Ogl7FnLUnBvIjtKCh2DPvGKNktM732WWJdGQHwXFrzx7cBMAqx59WAAWz31gJPQjA0KAufx
tPiGqJonmqe4htRAy+a95oRpke6QGD2sHP3Dmw/9bOpKH7hA9HQo/joO68RIzBP9QkJYsS9n
kI4vT4mH4dgljL91bAUItrdKxQrioSpe+IG2RcG3xpWGZcgazklcuwxTXJTIvGLDLqKp+6mi
oIjCqzJ9mPo88a+dMZ</vt:lpwstr>
  </property>
  <property fmtid="{D5CDD505-2E9C-101B-9397-08002B2CF9AE}" pid="4" name="_2015_ms_pID_7253431">
    <vt:lpwstr>f4VHicJVsBjZm4mxuFbxEYT9W0JUempysNjz6Wu75/a7+1Jcg0U7L0
0LBCEXE9c3+TDRyyH7z33wDTCFI1LOHaeHbFWRvT++y+JXIDu3hbe0DsfQaOzxVVz18X1U3y
NCKId3eiyngnk+E8p2YYYTNOGVrF7qjrockLlZk5zIxxtzKKp6fygeGJPjKTHzohS6pA48p3
pjwcIk/aZmQRqtxaC+aI9CDi3MCt/n8N+dqV</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